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4" r:id="rId14"/>
    <p:sldId id="269" r:id="rId15"/>
    <p:sldId id="271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64E0-9C22-4C77-893E-9C066D7DFE9B}" type="datetimeFigureOut">
              <a:rPr lang="th-TH" smtClean="0"/>
              <a:pPr/>
              <a:t>13/07/67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C4C2-CEF9-44ED-8740-13CA9717FC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64E0-9C22-4C77-893E-9C066D7DFE9B}" type="datetimeFigureOut">
              <a:rPr lang="th-TH" smtClean="0"/>
              <a:pPr/>
              <a:t>13/07/67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C4C2-CEF9-44ED-8740-13CA9717FC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64E0-9C22-4C77-893E-9C066D7DFE9B}" type="datetimeFigureOut">
              <a:rPr lang="th-TH" smtClean="0"/>
              <a:pPr/>
              <a:t>13/07/67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C4C2-CEF9-44ED-8740-13CA9717FC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64E0-9C22-4C77-893E-9C066D7DFE9B}" type="datetimeFigureOut">
              <a:rPr lang="th-TH" smtClean="0"/>
              <a:pPr/>
              <a:t>13/07/67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C4C2-CEF9-44ED-8740-13CA9717FC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64E0-9C22-4C77-893E-9C066D7DFE9B}" type="datetimeFigureOut">
              <a:rPr lang="th-TH" smtClean="0"/>
              <a:pPr/>
              <a:t>13/07/67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C4C2-CEF9-44ED-8740-13CA9717FC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64E0-9C22-4C77-893E-9C066D7DFE9B}" type="datetimeFigureOut">
              <a:rPr lang="th-TH" smtClean="0"/>
              <a:pPr/>
              <a:t>13/07/67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C4C2-CEF9-44ED-8740-13CA9717FC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64E0-9C22-4C77-893E-9C066D7DFE9B}" type="datetimeFigureOut">
              <a:rPr lang="th-TH" smtClean="0"/>
              <a:pPr/>
              <a:t>13/07/67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C4C2-CEF9-44ED-8740-13CA9717FC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64E0-9C22-4C77-893E-9C066D7DFE9B}" type="datetimeFigureOut">
              <a:rPr lang="th-TH" smtClean="0"/>
              <a:pPr/>
              <a:t>13/07/67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C4C2-CEF9-44ED-8740-13CA9717FC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64E0-9C22-4C77-893E-9C066D7DFE9B}" type="datetimeFigureOut">
              <a:rPr lang="th-TH" smtClean="0"/>
              <a:pPr/>
              <a:t>13/07/67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C4C2-CEF9-44ED-8740-13CA9717FC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64E0-9C22-4C77-893E-9C066D7DFE9B}" type="datetimeFigureOut">
              <a:rPr lang="th-TH" smtClean="0"/>
              <a:pPr/>
              <a:t>13/07/67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C4C2-CEF9-44ED-8740-13CA9717FC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64E0-9C22-4C77-893E-9C066D7DFE9B}" type="datetimeFigureOut">
              <a:rPr lang="th-TH" smtClean="0"/>
              <a:pPr/>
              <a:t>13/07/67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C4C2-CEF9-44ED-8740-13CA9717FC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64E0-9C22-4C77-893E-9C066D7DFE9B}" type="datetimeFigureOut">
              <a:rPr lang="th-TH" smtClean="0"/>
              <a:pPr/>
              <a:t>13/07/67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7C4C2-CEF9-44ED-8740-13CA9717FCE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ผลการค้นหารูปภาพสำหรับ พื้นหลัง"/>
          <p:cNvSpPr>
            <a:spLocks noChangeAspect="1" noChangeArrowheads="1"/>
          </p:cNvSpPr>
          <p:nvPr/>
        </p:nvSpPr>
        <p:spPr bwMode="auto">
          <a:xfrm>
            <a:off x="254000" y="-15954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4348" name="Picture 12" descr="http://www.bloggang.com/data/plamaew/picture/1411200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8" y="-44031"/>
            <a:ext cx="9144000" cy="6902031"/>
          </a:xfrm>
          <a:prstGeom prst="rect">
            <a:avLst/>
          </a:prstGeom>
          <a:noFill/>
        </p:spPr>
      </p:pic>
      <p:sp>
        <p:nvSpPr>
          <p:cNvPr id="1028" name="AutoShape 4" descr="ผลการค้นหารูปภาพสำหรับ รูปป้าย"/>
          <p:cNvSpPr>
            <a:spLocks noChangeAspect="1" noChangeArrowheads="1"/>
          </p:cNvSpPr>
          <p:nvPr/>
        </p:nvSpPr>
        <p:spPr bwMode="auto">
          <a:xfrm>
            <a:off x="254000" y="-159544"/>
            <a:ext cx="4064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714348" y="500042"/>
            <a:ext cx="7858180" cy="1785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1652551" y="571480"/>
            <a:ext cx="7491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2400" b="1" dirty="0"/>
          </a:p>
          <a:p>
            <a:pPr algn="ctr"/>
            <a:r>
              <a:rPr lang="th-TH" sz="2400" b="1" dirty="0"/>
              <a:t>การพัฒนาชุดกิจกรรมพัฒนาทักษะการอ่านคิดวิเคราะห์ </a:t>
            </a:r>
          </a:p>
          <a:p>
            <a:pPr algn="ctr"/>
            <a:r>
              <a:rPr lang="th-TH" sz="2400" b="1" dirty="0"/>
              <a:t> </a:t>
            </a:r>
            <a:r>
              <a:rPr lang="th-TH" sz="2000" b="1" dirty="0"/>
              <a:t>โดยใช้เทคนิค </a:t>
            </a:r>
            <a:r>
              <a:rPr lang="en-US" sz="2000" b="1" dirty="0"/>
              <a:t>KWL  PLUS</a:t>
            </a:r>
            <a:r>
              <a:rPr lang="th-TH" sz="2400" b="1" dirty="0"/>
              <a:t>   สำหรับนักเรียนชั้นประถมศึกษาปีที่  6   </a:t>
            </a:r>
          </a:p>
          <a:p>
            <a:pPr algn="ctr"/>
            <a:r>
              <a:rPr lang="th-TH" sz="2400" b="1" dirty="0"/>
              <a:t>กลุ่มสาระการเรียนรู้ภาษาไทย</a:t>
            </a:r>
            <a:endParaRPr lang="th-TH" b="1" dirty="0"/>
          </a:p>
        </p:txBody>
      </p:sp>
      <p:pic>
        <p:nvPicPr>
          <p:cNvPr id="17" name="Picture 4" descr="http://xn--12c4cd2acb3axx6jpg.com/wp-content/uploads/2014/07/%E0%B8%81%E0%B8%A3%E0%B8%AD%E0%B8%9A%E0%B8%A3%E0%B8%B9%E0%B8%9B%E0%B8%A5%E0%B8%B2%E0%B8%A2%E0%B9%84%E0%B8%97%E0%B8%A2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02" y="-179595"/>
            <a:ext cx="9215502" cy="307181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83841" y="3000372"/>
            <a:ext cx="63257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จัดทำโดย  </a:t>
            </a:r>
          </a:p>
          <a:p>
            <a:pPr algn="ctr"/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นาง</a:t>
            </a:r>
            <a:r>
              <a:rPr lang="th-TH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นิพัทธา</a:t>
            </a:r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นาคมี  </a:t>
            </a:r>
          </a:p>
          <a:p>
            <a:pPr algn="ctr"/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ตำแหน่ง  ครู  วิทยฐานะ ครูชำนาญการพิเศษ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5157629"/>
            <a:ext cx="8066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/>
              <a:t>โรงเรียนวัด</a:t>
            </a:r>
            <a:r>
              <a:rPr lang="th-TH" sz="3600" b="1" dirty="0" err="1"/>
              <a:t>อรัญญิ</a:t>
            </a:r>
            <a:r>
              <a:rPr lang="th-TH" sz="3600" b="1" dirty="0"/>
              <a:t>การาม</a:t>
            </a:r>
          </a:p>
          <a:p>
            <a:pPr algn="ctr"/>
            <a:r>
              <a:rPr lang="th-TH" sz="3600" b="1" dirty="0"/>
              <a:t>สำนักงานเขตพื้นที่การศึกษาประถมศึกษาอุตรดิตถ์  เขต 1</a:t>
            </a:r>
          </a:p>
        </p:txBody>
      </p:sp>
      <p:pic>
        <p:nvPicPr>
          <p:cNvPr id="12" name="รูปภาพ 11" descr="2558-09-10 06-27-07_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571480"/>
            <a:ext cx="1241542" cy="1714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5735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2" descr="http://www.darveshtv.com/wp-content/uploads/2015/02/blue_background_abstract_hd_wallpapers.jpg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40000"/>
          </a:blip>
          <a:srcRect l="55174" t="4225" b="11689"/>
          <a:stretch/>
        </p:blipFill>
        <p:spPr bwMode="auto">
          <a:xfrm>
            <a:off x="0" y="-250033"/>
            <a:ext cx="9144000" cy="7108033"/>
          </a:xfrm>
          <a:prstGeom prst="rect">
            <a:avLst/>
          </a:prstGeom>
          <a:noFill/>
        </p:spPr>
      </p:pic>
      <p:sp>
        <p:nvSpPr>
          <p:cNvPr id="7" name="มนมุมสี่เหลี่ยมด้านทแยงมุม 6"/>
          <p:cNvSpPr/>
          <p:nvPr/>
        </p:nvSpPr>
        <p:spPr>
          <a:xfrm>
            <a:off x="0" y="-214338"/>
            <a:ext cx="9144000" cy="1000108"/>
          </a:xfrm>
          <a:prstGeom prst="round2Diag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/>
              <a:t>วิธีการปฏิบัติที่เป็นเลิศ</a:t>
            </a:r>
          </a:p>
        </p:txBody>
      </p:sp>
      <p:sp>
        <p:nvSpPr>
          <p:cNvPr id="17" name="มนมุมสี่เหลี่ยมด้านทแยงมุม 16"/>
          <p:cNvSpPr/>
          <p:nvPr/>
        </p:nvSpPr>
        <p:spPr>
          <a:xfrm>
            <a:off x="0" y="1071546"/>
            <a:ext cx="2143108" cy="1000132"/>
          </a:xfrm>
          <a:prstGeom prst="round2Diag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What ?</a:t>
            </a:r>
            <a:endParaRPr lang="th-TH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5984" y="1000108"/>
            <a:ext cx="685801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tx1"/>
                </a:solidFill>
              </a:rPr>
              <a:t>การพัฒนาชุดกิจกรรมพัฒนาทักษะการอ่านคิดวิเคราะห์  </a:t>
            </a:r>
          </a:p>
          <a:p>
            <a:r>
              <a:rPr lang="th-TH" sz="3200" b="1" dirty="0">
                <a:solidFill>
                  <a:schemeClr val="tx1"/>
                </a:solidFill>
              </a:rPr>
              <a:t>โดยใช้เทคนิค </a:t>
            </a:r>
            <a:r>
              <a:rPr lang="en-US" sz="2400" b="1" dirty="0">
                <a:solidFill>
                  <a:schemeClr val="tx1"/>
                </a:solidFill>
              </a:rPr>
              <a:t>KWL  PLUS  </a:t>
            </a:r>
            <a:r>
              <a:rPr lang="th-TH" sz="3200" b="1" dirty="0">
                <a:solidFill>
                  <a:schemeClr val="tx1"/>
                </a:solidFill>
              </a:rPr>
              <a:t>สำหรับนักเรียนชั้นป.6</a:t>
            </a:r>
          </a:p>
        </p:txBody>
      </p:sp>
      <p:sp>
        <p:nvSpPr>
          <p:cNvPr id="18" name="มนมุมสี่เหลี่ยมด้านทแยงมุม 17"/>
          <p:cNvSpPr/>
          <p:nvPr/>
        </p:nvSpPr>
        <p:spPr>
          <a:xfrm>
            <a:off x="-32" y="2428868"/>
            <a:ext cx="2143140" cy="1000132"/>
          </a:xfrm>
          <a:prstGeom prst="round2Diag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How ?</a:t>
            </a:r>
            <a:endParaRPr lang="th-TH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2261162" y="2451350"/>
            <a:ext cx="6907660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b="1" dirty="0">
                <a:solidFill>
                  <a:schemeClr val="tx1"/>
                </a:solidFill>
              </a:rPr>
              <a:t>1.  เตรียมความพร้อมด้านงบประมาณ  และด้านบุคลากร</a:t>
            </a:r>
          </a:p>
          <a:p>
            <a:r>
              <a:rPr lang="th-TH" b="1" dirty="0">
                <a:solidFill>
                  <a:schemeClr val="tx1"/>
                </a:solidFill>
              </a:rPr>
              <a:t>2.  พัฒนาและใช้สื่อและเครื่องมือ</a:t>
            </a:r>
          </a:p>
          <a:p>
            <a:r>
              <a:rPr lang="th-TH" b="1" dirty="0">
                <a:solidFill>
                  <a:schemeClr val="tx1"/>
                </a:solidFill>
              </a:rPr>
              <a:t>     *  วิเคราะห์หลักสูตร</a:t>
            </a:r>
          </a:p>
          <a:p>
            <a:r>
              <a:rPr lang="th-TH" b="1" dirty="0">
                <a:solidFill>
                  <a:schemeClr val="tx1"/>
                </a:solidFill>
              </a:rPr>
              <a:t>     *  ออกแบบชุดกิจกรรม  แบบทดสอบ</a:t>
            </a:r>
          </a:p>
          <a:p>
            <a:r>
              <a:rPr lang="th-TH" b="1" dirty="0">
                <a:solidFill>
                  <a:schemeClr val="tx1"/>
                </a:solidFill>
              </a:rPr>
              <a:t>     *  จัดทำชุดกิจกรรม </a:t>
            </a:r>
          </a:p>
          <a:p>
            <a:r>
              <a:rPr lang="th-TH" b="1" dirty="0">
                <a:solidFill>
                  <a:schemeClr val="tx1"/>
                </a:solidFill>
              </a:rPr>
              <a:t>     *  ดำเนินการใช้สื่อกับนักเรียน ป.6</a:t>
            </a:r>
          </a:p>
          <a:p>
            <a:r>
              <a:rPr lang="th-TH" b="1" dirty="0">
                <a:solidFill>
                  <a:schemeClr val="tx1"/>
                </a:solidFill>
              </a:rPr>
              <a:t>     *  ประเมินความก้าวหน้าและสอบถามความพึงพอใจของน.ร</a:t>
            </a:r>
          </a:p>
          <a:p>
            <a:r>
              <a:rPr lang="th-TH" b="1" dirty="0">
                <a:solidFill>
                  <a:schemeClr val="tx1"/>
                </a:solidFill>
              </a:rPr>
              <a:t>3. สรุปผลและรายงานผล เพื่อประเมินการพัฒนางาน</a:t>
            </a:r>
          </a:p>
        </p:txBody>
      </p:sp>
      <p:pic>
        <p:nvPicPr>
          <p:cNvPr id="17416" name="Picture 8" descr="https://krukanidta.files.wordpress.com/2013/09/nuy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88" y="3071810"/>
            <a:ext cx="4286280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25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2" descr="http://www.darveshtv.com/wp-content/uploads/2015/02/blue_background_abstract_hd_wallpapers.jpg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40000"/>
          </a:blip>
          <a:srcRect l="55174" t="4225" b="11689"/>
          <a:stretch/>
        </p:blipFill>
        <p:spPr bwMode="auto">
          <a:xfrm>
            <a:off x="0" y="-250033"/>
            <a:ext cx="9144000" cy="7108033"/>
          </a:xfrm>
          <a:prstGeom prst="rect">
            <a:avLst/>
          </a:prstGeom>
          <a:noFill/>
        </p:spPr>
      </p:pic>
      <p:sp>
        <p:nvSpPr>
          <p:cNvPr id="7" name="มนมุมสี่เหลี่ยมด้านทแยงมุม 6"/>
          <p:cNvSpPr/>
          <p:nvPr/>
        </p:nvSpPr>
        <p:spPr>
          <a:xfrm>
            <a:off x="0" y="-214338"/>
            <a:ext cx="9144000" cy="1000108"/>
          </a:xfrm>
          <a:prstGeom prst="round2Diag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600" b="1" dirty="0"/>
              <a:t>ผลการดำเนินงาน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545" y="1012180"/>
            <a:ext cx="821537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/>
                </a:solidFill>
              </a:rPr>
              <a:t>1.  คะแนนทดสอบหลังเรียนสูงกว่าก่อนเรียน</a:t>
            </a:r>
          </a:p>
          <a:p>
            <a:r>
              <a:rPr lang="th-TH" sz="3600" b="1" dirty="0">
                <a:solidFill>
                  <a:schemeClr val="tx1"/>
                </a:solidFill>
              </a:rPr>
              <a:t>2. นักเรียนมีความพึงพอใจต่อการใช้ชุดกิจกรรม  </a:t>
            </a:r>
          </a:p>
          <a:p>
            <a:r>
              <a:rPr lang="th-TH" sz="3600" b="1" dirty="0">
                <a:solidFill>
                  <a:schemeClr val="tx1"/>
                </a:solidFill>
              </a:rPr>
              <a:t>ในระดับมาก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48545" y="2780928"/>
            <a:ext cx="876233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h-TH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ส่งผลให้สามารถพัฒนาทักษะการคิดวิเคราะห์</a:t>
            </a:r>
          </a:p>
          <a:p>
            <a:r>
              <a:rPr lang="th-TH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และส่งผลให้ผลสัมฤทธิ์ทางการเรียนกลุ่มสาระ</a:t>
            </a:r>
          </a:p>
          <a:p>
            <a:r>
              <a:rPr lang="th-TH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ภาษาไทยพัฒนาขึ้น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2" descr="http://www.darveshtv.com/wp-content/uploads/2015/02/blue_background_abstract_hd_wallpapers.jpg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40000"/>
          </a:blip>
          <a:srcRect l="55174" t="4225" b="11689"/>
          <a:stretch/>
        </p:blipFill>
        <p:spPr bwMode="auto">
          <a:xfrm>
            <a:off x="0" y="-250033"/>
            <a:ext cx="9144000" cy="7108033"/>
          </a:xfrm>
          <a:prstGeom prst="rect">
            <a:avLst/>
          </a:prstGeom>
          <a:noFill/>
        </p:spPr>
      </p:pic>
      <p:sp>
        <p:nvSpPr>
          <p:cNvPr id="7" name="มนมุมสี่เหลี่ยมด้านทแยงมุม 6"/>
          <p:cNvSpPr/>
          <p:nvPr/>
        </p:nvSpPr>
        <p:spPr>
          <a:xfrm>
            <a:off x="0" y="-214338"/>
            <a:ext cx="9144000" cy="100010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</a:rPr>
              <a:t>ปัจจัยความสำเร็จ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820128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4000" b="1" dirty="0">
                <a:solidFill>
                  <a:schemeClr val="bg1"/>
                </a:solidFill>
              </a:rPr>
              <a:t>เวลาในการเรียน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>
                <a:solidFill>
                  <a:schemeClr val="bg1"/>
                </a:solidFill>
              </a:rPr>
              <a:t>ความสามารถทางภาษาของนักเรียน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>
                <a:solidFill>
                  <a:schemeClr val="bg1"/>
                </a:solidFill>
              </a:rPr>
              <a:t>ความรับผิดชอบของนักเรียนในการทำชุดกิจกรรม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>
                <a:solidFill>
                  <a:schemeClr val="bg1"/>
                </a:solidFill>
              </a:rPr>
              <a:t>ความเอาใจใส่ของครู ในการเป็นผู้ชี้แนะให้นักเรียน</a:t>
            </a:r>
          </a:p>
          <a:p>
            <a:r>
              <a:rPr lang="th-TH" sz="4000" b="1" dirty="0">
                <a:solidFill>
                  <a:schemeClr val="bg1"/>
                </a:solidFill>
              </a:rPr>
              <a:t>  ทำกิจกรรมอย่างราบรื่นตามวัตถุประสงค์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>
                <a:solidFill>
                  <a:schemeClr val="bg1"/>
                </a:solidFill>
              </a:rPr>
              <a:t>ความน่าสนใจของสื่อที่ทำให้นักเรียนสนใจเรียน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>
                <a:solidFill>
                  <a:schemeClr val="bg1"/>
                </a:solidFill>
              </a:rPr>
              <a:t>กระบวนการกลุ่มที่นักเรียนต้องรู้บทบาทของตนและ</a:t>
            </a:r>
          </a:p>
          <a:p>
            <a:r>
              <a:rPr lang="th-TH" sz="4000" b="1" dirty="0">
                <a:solidFill>
                  <a:schemeClr val="bg1"/>
                </a:solidFill>
              </a:rPr>
              <a:t>  ช่วยกันทำงานให้สำเร็จ</a:t>
            </a:r>
          </a:p>
          <a:p>
            <a:pPr>
              <a:buFont typeface="Arial" pitchFamily="34" charset="0"/>
              <a:buChar char="•"/>
            </a:pPr>
            <a:endParaRPr lang="th-TH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2" descr="http://www.darveshtv.com/wp-content/uploads/2015/02/blue_background_abstract_hd_wallpapers.jpg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40000"/>
          </a:blip>
          <a:srcRect l="55174" t="4225" b="11689"/>
          <a:stretch/>
        </p:blipFill>
        <p:spPr bwMode="auto">
          <a:xfrm>
            <a:off x="0" y="-250033"/>
            <a:ext cx="9144000" cy="7108033"/>
          </a:xfrm>
          <a:prstGeom prst="rect">
            <a:avLst/>
          </a:prstGeom>
          <a:noFill/>
        </p:spPr>
      </p:pic>
      <p:pic>
        <p:nvPicPr>
          <p:cNvPr id="17416" name="Picture 8" descr="https://krukanidta.files.wordpress.com/2013/09/nuy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143248"/>
            <a:ext cx="4286280" cy="42862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9055" y="1915247"/>
            <a:ext cx="851066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_Layiji MaHaNiYom V 1.2" pitchFamily="2" charset="0"/>
                <a:cs typeface="+mj-cs"/>
              </a:rPr>
              <a:t>ประมวลภาพจัดกิจกรรมการเรียนการสอน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_Layiji MaHaNiYom V 1.2" pitchFamily="2" charset="0"/>
                <a:cs typeface="+mj-cs"/>
              </a:rPr>
              <a:t>โดยใช้ชุดกิจกรรมพัฒนาการอ่านคิดวิเคราะห์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_Layiji MaHaNiYom V 1.2" pitchFamily="2" charset="0"/>
                <a:cs typeface="+mj-cs"/>
              </a:rPr>
              <a:t>โดยใช้เทคนิค </a:t>
            </a:r>
            <a:r>
              <a:rPr lang="en-US" sz="5400" b="1" dirty="0">
                <a:solidFill>
                  <a:schemeClr val="bg1"/>
                </a:solidFill>
                <a:latin typeface="_Layiji MaHaNiYom V 1.2" pitchFamily="2" charset="0"/>
                <a:cs typeface="+mj-cs"/>
              </a:rPr>
              <a:t>KWL PLUS  </a:t>
            </a:r>
            <a:endParaRPr lang="th-TH" sz="5400" b="1" dirty="0">
              <a:solidFill>
                <a:schemeClr val="bg1"/>
              </a:solidFill>
              <a:latin typeface="_Layiji MaHaNiYom V 1.2" pitchFamily="2" charset="0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2" descr="http://www.darveshtv.com/wp-content/uploads/2015/02/blue_background_abstract_hd_wallpapers.jpg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40000"/>
          </a:blip>
          <a:srcRect l="55174" t="4225" b="11689"/>
          <a:stretch/>
        </p:blipFill>
        <p:spPr bwMode="auto">
          <a:xfrm>
            <a:off x="0" y="-250033"/>
            <a:ext cx="9144000" cy="7108033"/>
          </a:xfrm>
          <a:prstGeom prst="rect">
            <a:avLst/>
          </a:prstGeom>
          <a:noFill/>
        </p:spPr>
      </p:pic>
      <p:sp>
        <p:nvSpPr>
          <p:cNvPr id="7" name="มนมุมสี่เหลี่ยมด้านทแยงมุม 6"/>
          <p:cNvSpPr/>
          <p:nvPr/>
        </p:nvSpPr>
        <p:spPr>
          <a:xfrm>
            <a:off x="0" y="-214338"/>
            <a:ext cx="9144000" cy="1000108"/>
          </a:xfrm>
          <a:prstGeom prst="round2Diag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/>
              <a:t>ช่วยกันวิเคราะห์ตาราง </a:t>
            </a:r>
            <a:r>
              <a:rPr lang="en-US" sz="4800" b="1" dirty="0"/>
              <a:t>KWL</a:t>
            </a:r>
            <a:endParaRPr lang="th-TH" sz="4800" b="1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542F75B-A32F-3E44-16F0-3F592DD16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85770"/>
            <a:ext cx="9136509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มนมุมสี่เหลี่ยมด้านทแยงมุม 4"/>
          <p:cNvSpPr/>
          <p:nvPr/>
        </p:nvSpPr>
        <p:spPr>
          <a:xfrm>
            <a:off x="0" y="-24"/>
            <a:ext cx="9144000" cy="1000108"/>
          </a:xfrm>
          <a:prstGeom prst="round2Diag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/>
              <a:t>ขั้นตอนอ่านเนื้อเรื่อง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BD437FF-AB32-F7B1-985E-A78F6F047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C2B941B-A001-8F1D-C983-E54E935E8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00084"/>
            <a:ext cx="9140335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2" descr="http://www.darveshtv.com/wp-content/uploads/2015/02/blue_background_abstract_hd_wallpapers.jpg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40000"/>
          </a:blip>
          <a:srcRect l="55174" t="4225" b="11689"/>
          <a:stretch/>
        </p:blipFill>
        <p:spPr bwMode="auto">
          <a:xfrm>
            <a:off x="0" y="-250033"/>
            <a:ext cx="9144000" cy="7108033"/>
          </a:xfrm>
          <a:prstGeom prst="rect">
            <a:avLst/>
          </a:prstGeom>
          <a:noFill/>
        </p:spPr>
      </p:pic>
      <p:sp>
        <p:nvSpPr>
          <p:cNvPr id="7" name="มนมุมสี่เหลี่ยมด้านทแยงมุม 6"/>
          <p:cNvSpPr/>
          <p:nvPr/>
        </p:nvSpPr>
        <p:spPr>
          <a:xfrm>
            <a:off x="0" y="-214338"/>
            <a:ext cx="9144000" cy="1000108"/>
          </a:xfrm>
          <a:prstGeom prst="round2Diag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/>
              <a:t>ขั้นทำแผนผังความคิด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816A6E1-0121-ADF6-6049-A40FC444A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70"/>
            <a:ext cx="9144000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2" descr="http://www.darveshtv.com/wp-content/uploads/2015/02/blue_background_abstract_hd_wallpapers.jpg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40000"/>
          </a:blip>
          <a:srcRect l="55174" t="4225" b="11689"/>
          <a:stretch/>
        </p:blipFill>
        <p:spPr bwMode="auto">
          <a:xfrm>
            <a:off x="0" y="-250033"/>
            <a:ext cx="9144000" cy="7108033"/>
          </a:xfrm>
          <a:prstGeom prst="rect">
            <a:avLst/>
          </a:prstGeom>
          <a:noFill/>
        </p:spPr>
      </p:pic>
      <p:sp>
        <p:nvSpPr>
          <p:cNvPr id="7" name="มนมุมสี่เหลี่ยมด้านทแยงมุม 6"/>
          <p:cNvSpPr/>
          <p:nvPr/>
        </p:nvSpPr>
        <p:spPr>
          <a:xfrm>
            <a:off x="0" y="-214338"/>
            <a:ext cx="9144000" cy="1000108"/>
          </a:xfrm>
          <a:prstGeom prst="round2Diag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/>
              <a:t>กระบวนการกลุ่มที่เข้มแข็ง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E28A629-8998-45AB-42C0-B7AD37E88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70"/>
            <a:ext cx="9144000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2" descr="http://www.darveshtv.com/wp-content/uploads/2015/02/blue_background_abstract_hd_wallpapers.jpg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40000"/>
          </a:blip>
          <a:srcRect l="55174" t="4225" b="11689"/>
          <a:stretch/>
        </p:blipFill>
        <p:spPr bwMode="auto">
          <a:xfrm>
            <a:off x="0" y="-250033"/>
            <a:ext cx="9144000" cy="7108033"/>
          </a:xfrm>
          <a:prstGeom prst="rect">
            <a:avLst/>
          </a:prstGeom>
          <a:noFill/>
        </p:spPr>
      </p:pic>
      <p:sp>
        <p:nvSpPr>
          <p:cNvPr id="7" name="มนมุมสี่เหลี่ยมด้านทแยงมุม 6"/>
          <p:cNvSpPr/>
          <p:nvPr/>
        </p:nvSpPr>
        <p:spPr>
          <a:xfrm>
            <a:off x="0" y="-214338"/>
            <a:ext cx="9144000" cy="1000108"/>
          </a:xfrm>
          <a:prstGeom prst="round2Diag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/>
              <a:t>รายงานหน้าชั้นเรียน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4E76ED3-BBF9-B208-32A3-F3667F86F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6320"/>
            <a:ext cx="9184519" cy="6057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ผลการค้นหารูปภาพสำหรับ พื้นหลัง"/>
          <p:cNvSpPr>
            <a:spLocks noChangeAspect="1" noChangeArrowheads="1"/>
          </p:cNvSpPr>
          <p:nvPr/>
        </p:nvSpPr>
        <p:spPr bwMode="auto">
          <a:xfrm>
            <a:off x="254000" y="-15954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4348" name="Picture 12" descr="http://www.bloggang.com/data/plamaew/picture/1411200336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28" name="AutoShape 4" descr="ผลการค้นหารูปภาพสำหรับ รูปป้าย"/>
          <p:cNvSpPr>
            <a:spLocks noChangeAspect="1" noChangeArrowheads="1"/>
          </p:cNvSpPr>
          <p:nvPr/>
        </p:nvSpPr>
        <p:spPr bwMode="auto">
          <a:xfrm>
            <a:off x="254000" y="-159544"/>
            <a:ext cx="4064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0" y="-71462"/>
            <a:ext cx="9144000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sp>
        <p:nvSpPr>
          <p:cNvPr id="16" name="TextBox 15"/>
          <p:cNvSpPr txBox="1"/>
          <p:nvPr/>
        </p:nvSpPr>
        <p:spPr>
          <a:xfrm>
            <a:off x="142844" y="67271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/>
              <a:t>ความเป็นมา/สภาพปัญหา</a:t>
            </a:r>
            <a:endParaRPr lang="th-TH" sz="3600" b="1" dirty="0"/>
          </a:p>
        </p:txBody>
      </p:sp>
      <p:pic>
        <p:nvPicPr>
          <p:cNvPr id="1026" name="Picture 2" descr="http://www.fth1.com/uppic/73100882/news/thumb/73100882_0_20140507-12512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643182"/>
            <a:ext cx="2857520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สี่เหลี่ยมผืนผ้า 12"/>
          <p:cNvSpPr/>
          <p:nvPr/>
        </p:nvSpPr>
        <p:spPr>
          <a:xfrm>
            <a:off x="3000364" y="4500570"/>
            <a:ext cx="292895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3071802" y="442913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</a:rPr>
              <a:t>โรงเรียนวัด</a:t>
            </a:r>
            <a:r>
              <a:rPr lang="th-TH" b="1" dirty="0" err="1">
                <a:solidFill>
                  <a:schemeClr val="bg1"/>
                </a:solidFill>
              </a:rPr>
              <a:t>อรัญญิ</a:t>
            </a:r>
            <a:r>
              <a:rPr lang="th-TH" b="1" dirty="0">
                <a:solidFill>
                  <a:schemeClr val="bg1"/>
                </a:solidFill>
              </a:rPr>
              <a:t>การาม</a:t>
            </a:r>
          </a:p>
        </p:txBody>
      </p:sp>
      <p:pic>
        <p:nvPicPr>
          <p:cNvPr id="19" name="Picture 4" descr="https://blog.eduzones.com/images/blog/moobo/20140305-1394012832.7433-7.jpg"/>
          <p:cNvPicPr>
            <a:picLocks noChangeAspect="1" noChangeArrowheads="1"/>
          </p:cNvPicPr>
          <p:nvPr/>
        </p:nvPicPr>
        <p:blipFill>
          <a:blip r:embed="rId4"/>
          <a:srcRect l="61875" t="28602" r="6250"/>
          <a:stretch>
            <a:fillRect/>
          </a:stretch>
        </p:blipFill>
        <p:spPr bwMode="auto">
          <a:xfrm>
            <a:off x="7215206" y="1142984"/>
            <a:ext cx="1195154" cy="157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มนมุมสี่เหลี่ยมด้านทแยงมุม 19"/>
          <p:cNvSpPr/>
          <p:nvPr/>
        </p:nvSpPr>
        <p:spPr>
          <a:xfrm>
            <a:off x="6357950" y="2571744"/>
            <a:ext cx="2571768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/>
              <a:t>นักเรียนขาดทักษะการอ่านคิดวิเคราะห์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215074" y="3714752"/>
            <a:ext cx="2857520" cy="1500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/>
              <a:t>ผลการวิเคราะห์การทดสอบระดับชาติ </a:t>
            </a:r>
            <a:r>
              <a:rPr lang="en-US" sz="2000" b="1" dirty="0"/>
              <a:t>O-NET </a:t>
            </a:r>
            <a:r>
              <a:rPr lang="th-TH" sz="2000" b="1" dirty="0"/>
              <a:t>วิชาภาษาไทย ป.6 พบว่าควรพัฒนาทักษะการอ่านคิดวิเคราะห์</a:t>
            </a:r>
          </a:p>
        </p:txBody>
      </p:sp>
      <p:sp>
        <p:nvSpPr>
          <p:cNvPr id="22" name="ลูกศรลง 21"/>
          <p:cNvSpPr/>
          <p:nvPr/>
        </p:nvSpPr>
        <p:spPr>
          <a:xfrm>
            <a:off x="7429520" y="3500438"/>
            <a:ext cx="500066" cy="2857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ลูกศรลง 22"/>
          <p:cNvSpPr/>
          <p:nvPr/>
        </p:nvSpPr>
        <p:spPr>
          <a:xfrm>
            <a:off x="4143372" y="4929198"/>
            <a:ext cx="571504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30" name="Picture 6" descr="http://ubon.nfe.go.th/Joomla/images/stories/1.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434" y="1214422"/>
            <a:ext cx="1295922" cy="1712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มนมุมสี่เหลี่ยมด้านทแยงมุม 25"/>
          <p:cNvSpPr/>
          <p:nvPr/>
        </p:nvSpPr>
        <p:spPr>
          <a:xfrm>
            <a:off x="214282" y="2571744"/>
            <a:ext cx="2500330" cy="64294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/>
              <a:t>ขาดครูเอกภาษาไทย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42844" y="3286124"/>
            <a:ext cx="264320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/>
              <a:t>ใช้วิธีการสอนแบบเดิม</a:t>
            </a: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142844" y="4000504"/>
            <a:ext cx="264320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/>
              <a:t>ใช้สื่อไม่หลากหลาย</a:t>
            </a:r>
          </a:p>
        </p:txBody>
      </p:sp>
      <p:sp>
        <p:nvSpPr>
          <p:cNvPr id="30" name="ลูกศรลง 29"/>
          <p:cNvSpPr/>
          <p:nvPr/>
        </p:nvSpPr>
        <p:spPr>
          <a:xfrm>
            <a:off x="1214414" y="3143248"/>
            <a:ext cx="428628" cy="21431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ลูกศรลง 30"/>
          <p:cNvSpPr/>
          <p:nvPr/>
        </p:nvSpPr>
        <p:spPr>
          <a:xfrm>
            <a:off x="1214414" y="3857628"/>
            <a:ext cx="428628" cy="21431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34" name="Picture 10" descr="https://encrypted-tbn3.gstatic.com/images?q=tbn:ANd9GcTujPFt8m5un_6rmDJCkCpVMCnixuorpiIVoFK7OXvpXV64Cx3GyQ"/>
          <p:cNvPicPr>
            <a:picLocks noChangeAspect="1" noChangeArrowheads="1"/>
          </p:cNvPicPr>
          <p:nvPr/>
        </p:nvPicPr>
        <p:blipFill>
          <a:blip r:embed="rId6"/>
          <a:srcRect t="33334"/>
          <a:stretch>
            <a:fillRect/>
          </a:stretch>
        </p:blipFill>
        <p:spPr bwMode="auto">
          <a:xfrm>
            <a:off x="1785918" y="5357826"/>
            <a:ext cx="5786478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สี่เหลี่ยมผืนผ้า 33"/>
          <p:cNvSpPr/>
          <p:nvPr/>
        </p:nvSpPr>
        <p:spPr>
          <a:xfrm>
            <a:off x="1714480" y="5357826"/>
            <a:ext cx="5857916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ปัญหา</a:t>
            </a: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การจัดการเรียนการสอนภาษาไทย</a:t>
            </a:r>
          </a:p>
        </p:txBody>
      </p:sp>
    </p:spTree>
    <p:extLst>
      <p:ext uri="{BB962C8B-B14F-4D97-AF65-F5344CB8AC3E}">
        <p14:creationId xmlns:p14="http://schemas.microsoft.com/office/powerpoint/2010/main" val="215735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FDAB7EC4-11D1-9C5A-BAD6-0FFB064803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592941"/>
              </p:ext>
            </p:extLst>
          </p:nvPr>
        </p:nvGraphicFramePr>
        <p:xfrm>
          <a:off x="279281" y="1412776"/>
          <a:ext cx="8424937" cy="2982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069">
                  <a:extLst>
                    <a:ext uri="{9D8B030D-6E8A-4147-A177-3AD203B41FA5}">
                      <a16:colId xmlns:a16="http://schemas.microsoft.com/office/drawing/2014/main" val="845112643"/>
                    </a:ext>
                  </a:extLst>
                </a:gridCol>
                <a:gridCol w="895150">
                  <a:extLst>
                    <a:ext uri="{9D8B030D-6E8A-4147-A177-3AD203B41FA5}">
                      <a16:colId xmlns:a16="http://schemas.microsoft.com/office/drawing/2014/main" val="2125889128"/>
                    </a:ext>
                  </a:extLst>
                </a:gridCol>
                <a:gridCol w="896745">
                  <a:extLst>
                    <a:ext uri="{9D8B030D-6E8A-4147-A177-3AD203B41FA5}">
                      <a16:colId xmlns:a16="http://schemas.microsoft.com/office/drawing/2014/main" val="1959841976"/>
                    </a:ext>
                  </a:extLst>
                </a:gridCol>
                <a:gridCol w="896745">
                  <a:extLst>
                    <a:ext uri="{9D8B030D-6E8A-4147-A177-3AD203B41FA5}">
                      <a16:colId xmlns:a16="http://schemas.microsoft.com/office/drawing/2014/main" val="1798199218"/>
                    </a:ext>
                  </a:extLst>
                </a:gridCol>
                <a:gridCol w="896745">
                  <a:extLst>
                    <a:ext uri="{9D8B030D-6E8A-4147-A177-3AD203B41FA5}">
                      <a16:colId xmlns:a16="http://schemas.microsoft.com/office/drawing/2014/main" val="1279329629"/>
                    </a:ext>
                  </a:extLst>
                </a:gridCol>
                <a:gridCol w="896745">
                  <a:extLst>
                    <a:ext uri="{9D8B030D-6E8A-4147-A177-3AD203B41FA5}">
                      <a16:colId xmlns:a16="http://schemas.microsoft.com/office/drawing/2014/main" val="2748046087"/>
                    </a:ext>
                  </a:extLst>
                </a:gridCol>
                <a:gridCol w="896745">
                  <a:extLst>
                    <a:ext uri="{9D8B030D-6E8A-4147-A177-3AD203B41FA5}">
                      <a16:colId xmlns:a16="http://schemas.microsoft.com/office/drawing/2014/main" val="3035528993"/>
                    </a:ext>
                  </a:extLst>
                </a:gridCol>
                <a:gridCol w="896745">
                  <a:extLst>
                    <a:ext uri="{9D8B030D-6E8A-4147-A177-3AD203B41FA5}">
                      <a16:colId xmlns:a16="http://schemas.microsoft.com/office/drawing/2014/main" val="1388707524"/>
                    </a:ext>
                  </a:extLst>
                </a:gridCol>
                <a:gridCol w="713248">
                  <a:extLst>
                    <a:ext uri="{9D8B030D-6E8A-4147-A177-3AD203B41FA5}">
                      <a16:colId xmlns:a16="http://schemas.microsoft.com/office/drawing/2014/main" val="3006463823"/>
                    </a:ext>
                  </a:extLst>
                </a:gridCol>
              </a:tblGrid>
              <a:tr h="414116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th-TH" sz="1400" dirty="0">
                          <a:effectLst/>
                        </a:rPr>
                        <a:t>ด้าน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marR="184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</a:rPr>
                        <a:t>โรงเรียน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marR="184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</a:rPr>
                        <a:t>เขต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marR="184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</a:rPr>
                        <a:t>สพฐ.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marR="184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</a:rPr>
                        <a:t>ประเทศ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045620"/>
                  </a:ext>
                </a:extLst>
              </a:tr>
              <a:tr h="52198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338138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Mean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38138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S.D.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01638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Mean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S.D.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38138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Mean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S.D.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Mean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38138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S.D.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0235493"/>
                  </a:ext>
                </a:extLst>
              </a:tr>
              <a:tr h="414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</a:rPr>
                        <a:t>ภาษาไทย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56.47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12.28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60.30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15.80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56.20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16.17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57.30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16.51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24867930"/>
                  </a:ext>
                </a:extLst>
              </a:tr>
              <a:tr h="414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</a:rPr>
                        <a:t>คณิตศาสตร์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27.65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15.24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31.06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17.61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28.70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16.46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29.96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17.71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18787475"/>
                  </a:ext>
                </a:extLst>
              </a:tr>
              <a:tr h="389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dirty="0">
                          <a:effectLst/>
                        </a:rPr>
                        <a:t>วิทยาศาสตร์และเทคโนโลยี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41.67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16.46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41.86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15.00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39.69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14.81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40.75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15.27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86313410"/>
                  </a:ext>
                </a:extLst>
              </a:tr>
              <a:tr h="414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</a:rPr>
                        <a:t>ภาษาอังกฤษ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38.02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11.75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36.20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17.46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33.65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15.18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37.32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18.88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16043577"/>
                  </a:ext>
                </a:extLst>
              </a:tr>
              <a:tr h="414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</a:rPr>
                        <a:t>รวม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40.95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13.93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42.36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16.47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39.56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15.66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41.33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17.09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630955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2EF4AC9-0772-7127-2D9E-CD5753A29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0" y="336659"/>
            <a:ext cx="86244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ผลการทดสอบทางการศึกษาระดับชาติขั้นพื้นฐาน(</a:t>
            </a:r>
            <a:r>
              <a:rPr kumimoji="0" lang="en-US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O-NET</a:t>
            </a: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) ชั้นป.6  ปีการศึกษา 2566</a:t>
            </a:r>
            <a:endParaRPr kumimoji="0" lang="en-US" altLang="th-TH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จำนวนผู้เข้าสอบ </a:t>
            </a:r>
            <a:r>
              <a:rPr kumimoji="0" lang="en-US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=   </a:t>
            </a: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18   คน</a:t>
            </a:r>
            <a:endParaRPr kumimoji="0" lang="th-TH" altLang="th-TH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19BFEF5-2353-CC91-A38F-C1B90FE06B47}"/>
              </a:ext>
            </a:extLst>
          </p:cNvPr>
          <p:cNvSpPr txBox="1"/>
          <p:nvPr/>
        </p:nvSpPr>
        <p:spPr>
          <a:xfrm>
            <a:off x="467544" y="4509120"/>
            <a:ext cx="78488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      จากตารางผลการทดสอบทางการศึกษาระดับชาติขั้นพื้นฐาน</a:t>
            </a:r>
            <a:r>
              <a:rPr lang="th-TH" dirty="0"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(</a:t>
            </a:r>
            <a:r>
              <a:rPr lang="en-US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O-NET</a:t>
            </a:r>
            <a:r>
              <a:rPr lang="th-TH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)  </a:t>
            </a:r>
            <a:r>
              <a:rPr lang="th-TH" sz="3200" dirty="0"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พบว่า วิชาภาษาไทยมีผลการทดสอบสูงกว่าระดับ</a:t>
            </a:r>
            <a:r>
              <a:rPr lang="th-TH" sz="3200" dirty="0" err="1"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สพฐ</a:t>
            </a:r>
            <a:r>
              <a:rPr lang="th-TH" sz="3200" dirty="0"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.  แต่มีผลการทดสอบต่ำกว่าระดับเขตพื้นที่  และระดับประเทศ 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46585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DB3B982E-99C9-BD2A-5AA9-E938CDDE3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713534"/>
              </p:ext>
            </p:extLst>
          </p:nvPr>
        </p:nvGraphicFramePr>
        <p:xfrm>
          <a:off x="431541" y="908720"/>
          <a:ext cx="8280918" cy="3463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5708">
                  <a:extLst>
                    <a:ext uri="{9D8B030D-6E8A-4147-A177-3AD203B41FA5}">
                      <a16:colId xmlns:a16="http://schemas.microsoft.com/office/drawing/2014/main" val="116445628"/>
                    </a:ext>
                  </a:extLst>
                </a:gridCol>
                <a:gridCol w="837044">
                  <a:extLst>
                    <a:ext uri="{9D8B030D-6E8A-4147-A177-3AD203B41FA5}">
                      <a16:colId xmlns:a16="http://schemas.microsoft.com/office/drawing/2014/main" val="4041004296"/>
                    </a:ext>
                  </a:extLst>
                </a:gridCol>
                <a:gridCol w="838536">
                  <a:extLst>
                    <a:ext uri="{9D8B030D-6E8A-4147-A177-3AD203B41FA5}">
                      <a16:colId xmlns:a16="http://schemas.microsoft.com/office/drawing/2014/main" val="1469563784"/>
                    </a:ext>
                  </a:extLst>
                </a:gridCol>
                <a:gridCol w="838536">
                  <a:extLst>
                    <a:ext uri="{9D8B030D-6E8A-4147-A177-3AD203B41FA5}">
                      <a16:colId xmlns:a16="http://schemas.microsoft.com/office/drawing/2014/main" val="3027128241"/>
                    </a:ext>
                  </a:extLst>
                </a:gridCol>
                <a:gridCol w="838536">
                  <a:extLst>
                    <a:ext uri="{9D8B030D-6E8A-4147-A177-3AD203B41FA5}">
                      <a16:colId xmlns:a16="http://schemas.microsoft.com/office/drawing/2014/main" val="4040378095"/>
                    </a:ext>
                  </a:extLst>
                </a:gridCol>
                <a:gridCol w="838536">
                  <a:extLst>
                    <a:ext uri="{9D8B030D-6E8A-4147-A177-3AD203B41FA5}">
                      <a16:colId xmlns:a16="http://schemas.microsoft.com/office/drawing/2014/main" val="2795849340"/>
                    </a:ext>
                  </a:extLst>
                </a:gridCol>
                <a:gridCol w="838536">
                  <a:extLst>
                    <a:ext uri="{9D8B030D-6E8A-4147-A177-3AD203B41FA5}">
                      <a16:colId xmlns:a16="http://schemas.microsoft.com/office/drawing/2014/main" val="1945449896"/>
                    </a:ext>
                  </a:extLst>
                </a:gridCol>
                <a:gridCol w="838536">
                  <a:extLst>
                    <a:ext uri="{9D8B030D-6E8A-4147-A177-3AD203B41FA5}">
                      <a16:colId xmlns:a16="http://schemas.microsoft.com/office/drawing/2014/main" val="1578413192"/>
                    </a:ext>
                  </a:extLst>
                </a:gridCol>
                <a:gridCol w="666950">
                  <a:extLst>
                    <a:ext uri="{9D8B030D-6E8A-4147-A177-3AD203B41FA5}">
                      <a16:colId xmlns:a16="http://schemas.microsoft.com/office/drawing/2014/main" val="1181585590"/>
                    </a:ext>
                  </a:extLst>
                </a:gridCol>
              </a:tblGrid>
              <a:tr h="358365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th-TH" sz="1400" dirty="0">
                          <a:effectLst/>
                        </a:rPr>
                        <a:t>ด้าน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marR="184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</a:rPr>
                        <a:t>โรงเรียน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marR="184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</a:rPr>
                        <a:t>เขต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marR="184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</a:rPr>
                        <a:t>สพฐ.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marR="184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</a:rPr>
                        <a:t>ประเทศ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455439"/>
                  </a:ext>
                </a:extLst>
              </a:tr>
              <a:tr h="43372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284163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Mean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84163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S.D.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Mean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S.D.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38138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Mean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38138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S.D.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84163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Mean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9888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S.D.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75275"/>
                  </a:ext>
                </a:extLst>
              </a:tr>
              <a:tr h="358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cs typeface="+mn-cs"/>
                        </a:rPr>
                        <a:t>การอ่าน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effectLst/>
                          <a:cs typeface="+mn-cs"/>
                        </a:rPr>
                        <a:t>57.41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20.95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62.86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22.39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58.57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23.71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59.61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23.79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39678434"/>
                  </a:ext>
                </a:extLst>
              </a:tr>
              <a:tr h="358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cs typeface="+mn-cs"/>
                        </a:rPr>
                        <a:t>การเขียน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effectLst/>
                          <a:cs typeface="+mn-cs"/>
                        </a:rPr>
                        <a:t>65.97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11.75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cs typeface="+mn-cs"/>
                        </a:rPr>
                        <a:t>65.12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17.57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61.92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18.82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62.51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19.17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84117099"/>
                  </a:ext>
                </a:extLst>
              </a:tr>
              <a:tr h="358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การฟัง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effectLst/>
                          <a:cs typeface="+mn-cs"/>
                        </a:rPr>
                        <a:t>72.22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25.46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77.87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cs typeface="+mn-cs"/>
                        </a:rPr>
                        <a:t>23.18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cs typeface="+mn-cs"/>
                        </a:rPr>
                        <a:t>71.99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21.22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76.21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21.09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67239885"/>
                  </a:ext>
                </a:extLst>
              </a:tr>
              <a:tr h="358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หลักการใช้ภาษาไทย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effectLst/>
                          <a:cs typeface="+mn-cs"/>
                        </a:rPr>
                        <a:t>49.07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19.62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cs typeface="+mn-cs"/>
                        </a:rPr>
                        <a:t>49.52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22.74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cs typeface="+mn-cs"/>
                        </a:rPr>
                        <a:t>45.81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cs typeface="+mn-cs"/>
                        </a:rPr>
                        <a:t>22.71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47.10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22.97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53773126"/>
                  </a:ext>
                </a:extLst>
              </a:tr>
              <a:tr h="358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วรรณคดีและวรรณกรรม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effectLst/>
                          <a:cs typeface="+mn-cs"/>
                        </a:rPr>
                        <a:t>31.48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28.27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44.05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cs typeface="+mn-cs"/>
                        </a:rPr>
                        <a:t>31.61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cs typeface="+mn-cs"/>
                        </a:rPr>
                        <a:t>40.06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cs typeface="+mn-cs"/>
                        </a:rPr>
                        <a:t>31.36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cs typeface="+mn-cs"/>
                        </a:rPr>
                        <a:t>42.01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cs typeface="+mn-cs"/>
                        </a:rPr>
                        <a:t>31.70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1245189"/>
                  </a:ext>
                </a:extLst>
              </a:tr>
              <a:tr h="358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cs typeface="+mn-cs"/>
                        </a:rPr>
                        <a:t>รวม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55.23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21.21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59.88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23.50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cs typeface="+mn-cs"/>
                        </a:rPr>
                        <a:t>55.67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23.56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57.49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cs typeface="+mn-cs"/>
                        </a:rPr>
                        <a:t>23.74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7171297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A4E7523-B545-2DD0-B959-33AF1A53F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88640"/>
            <a:ext cx="856035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th-T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ผลการทดสอบจำแนกตามกลุ่มสาระการเรียนรู้ภาษาไทย ปีการศึกษา 2566</a:t>
            </a:r>
            <a:endParaRPr kumimoji="0" lang="en-US" altLang="th-TH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A169651-3048-6E6B-05B4-4AF2EF4C5B17}"/>
              </a:ext>
            </a:extLst>
          </p:cNvPr>
          <p:cNvSpPr txBox="1"/>
          <p:nvPr/>
        </p:nvSpPr>
        <p:spPr>
          <a:xfrm>
            <a:off x="402893" y="4549676"/>
            <a:ext cx="84786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จากตารางผลการทดสอบทางการศึกษาระดับชาติขั้นพื้นฐาน (</a:t>
            </a:r>
            <a:r>
              <a:rPr lang="en-US" sz="1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O-NET</a:t>
            </a:r>
            <a:r>
              <a:rPr lang="th-TH" sz="1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) วิชาภาษาไทย ปีการศึกษา2566 พบว่า  ด้านการอ่าน คะแนนร้อยละเฉลี่ยของโรงเรียนต่ำกว่าระดับเขตพื้นที่  ระดับ</a:t>
            </a:r>
            <a:r>
              <a:rPr lang="th-TH" sz="1800" dirty="0" err="1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สพฐ</a:t>
            </a:r>
            <a:r>
              <a:rPr lang="th-TH" sz="1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. และระดับประเทศ   ด้านการเขียน โรงเรียนมีคะแนนร้อยละเฉลี่ยสูงกว่าระดับเขตพื้นที่ ระดับ</a:t>
            </a:r>
            <a:r>
              <a:rPr lang="th-TH" sz="1800" dirty="0" err="1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สพฐ</a:t>
            </a:r>
            <a:r>
              <a:rPr lang="th-TH" sz="1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. และระดับประเทศ ด้านการฟัง  โรงเรียนมีคะแนนร้อยละเฉลี่ยสูงกว่าระดับ</a:t>
            </a:r>
            <a:r>
              <a:rPr lang="th-TH" sz="1800" dirty="0" err="1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สพฐ</a:t>
            </a:r>
            <a:r>
              <a:rPr lang="th-TH" sz="1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.  แต่มีคะแนนต่ำกว่าระดับเขตพื้นที่ และระดับประเทศ  ด้านหลักการใช้ภาษาไทย โรงเรียนมีคะแนนร้อยละเฉลี่ยสูงกว่าระดับ</a:t>
            </a:r>
            <a:r>
              <a:rPr lang="th-TH" sz="1800" dirty="0" err="1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สพฐ</a:t>
            </a:r>
            <a:r>
              <a:rPr lang="th-TH" sz="1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.  แต่มีคะแนนต่ำกว่าระดับเขตพื้นที่ และระดับประเทศ  ด้านวรรณคดีและวรรณกรรมคะแนนร้อยละเฉลี่ยของโรงเรียนต่ำกว่าระดับเขตพื้นที่  ระดับ</a:t>
            </a:r>
            <a:r>
              <a:rPr lang="th-TH" sz="1800" dirty="0" err="1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สพฐ</a:t>
            </a:r>
            <a:r>
              <a:rPr lang="th-TH" sz="1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. และระดับประเทศ  และเมื่อพิจารณาโดยภาพรวมพบว่าคะแนนร้อยละเฉลี่ยของโรงเรียนต่ำกว่าระดับเขตพื้นที่  ระดับ</a:t>
            </a:r>
            <a:r>
              <a:rPr lang="th-TH" sz="1800" dirty="0" err="1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สพฐ</a:t>
            </a:r>
            <a:r>
              <a:rPr lang="th-TH" sz="1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. และระดับประเทศ โดยสาระที่โรงเรียนควรเร่งพัฒนาอย่างเร่งด่วน คือ 1. ด้านวรรณคดีและวรรณกรรม   2. ด้านการฟัง การดูและการพูด  3. ด้านการอ่าน   และ4. ด้านหลักการใช้ภาษาไทย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429042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ผลการค้นหารูปภาพสำหรับ พื้นหลัง"/>
          <p:cNvSpPr>
            <a:spLocks noChangeAspect="1" noChangeArrowheads="1"/>
          </p:cNvSpPr>
          <p:nvPr/>
        </p:nvSpPr>
        <p:spPr bwMode="auto">
          <a:xfrm>
            <a:off x="254000" y="-15954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4348" name="Picture 12" descr="http://www.bloggang.com/data/plamaew/picture/1411200336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28" name="AutoShape 4" descr="ผลการค้นหารูปภาพสำหรับ รูปป้าย"/>
          <p:cNvSpPr>
            <a:spLocks noChangeAspect="1" noChangeArrowheads="1"/>
          </p:cNvSpPr>
          <p:nvPr/>
        </p:nvSpPr>
        <p:spPr bwMode="auto">
          <a:xfrm>
            <a:off x="254000" y="-159544"/>
            <a:ext cx="4064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0" y="-71462"/>
            <a:ext cx="9144000" cy="850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142844" y="0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/>
              <a:t>กระบวนการแก้ปัญหาในการจัดการเรียนการสอน</a:t>
            </a:r>
            <a:endParaRPr lang="th-TH" sz="3200" b="1" dirty="0"/>
          </a:p>
        </p:txBody>
      </p:sp>
      <p:sp>
        <p:nvSpPr>
          <p:cNvPr id="39" name="ม้วนกระดาษแนวนอน 38"/>
          <p:cNvSpPr/>
          <p:nvPr/>
        </p:nvSpPr>
        <p:spPr>
          <a:xfrm>
            <a:off x="2643174" y="4322709"/>
            <a:ext cx="3857652" cy="1214446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TextBox 35"/>
          <p:cNvSpPr txBox="1"/>
          <p:nvPr/>
        </p:nvSpPr>
        <p:spPr>
          <a:xfrm>
            <a:off x="2987824" y="4306717"/>
            <a:ext cx="3315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>
                <a:solidFill>
                  <a:schemeClr val="bg1"/>
                </a:solidFill>
              </a:rPr>
              <a:t>ชุดกิจกรรม</a:t>
            </a:r>
          </a:p>
        </p:txBody>
      </p:sp>
      <p:sp>
        <p:nvSpPr>
          <p:cNvPr id="40" name="ลูกศรโค้งขวา 39"/>
          <p:cNvSpPr/>
          <p:nvPr/>
        </p:nvSpPr>
        <p:spPr>
          <a:xfrm>
            <a:off x="1214414" y="3786190"/>
            <a:ext cx="1357322" cy="857256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0" y="5357826"/>
            <a:ext cx="9144032" cy="15001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/>
              <a:t>เป็นนวัตกรรมที่ส่งเสริมให้นักเรียนศึกษาค้นคว้าด้วยตนเอง  เรียนรู้</a:t>
            </a:r>
          </a:p>
          <a:p>
            <a:pPr algn="ctr"/>
            <a:r>
              <a:rPr lang="th-TH" sz="3400" b="1" dirty="0"/>
              <a:t>จากสถานการณ์ที่แตกต่างจากในห้องเรียน  ใช้กระบวนการกลุ่ม</a:t>
            </a:r>
          </a:p>
        </p:txBody>
      </p:sp>
      <p:sp>
        <p:nvSpPr>
          <p:cNvPr id="43" name="ลูกศรลง 42"/>
          <p:cNvSpPr/>
          <p:nvPr/>
        </p:nvSpPr>
        <p:spPr>
          <a:xfrm>
            <a:off x="3929058" y="5267588"/>
            <a:ext cx="1071570" cy="2857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1D7F7BB-D599-F56B-CA77-F1D8891FE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06" y="850137"/>
            <a:ext cx="2715766" cy="3621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ลูกศร: โค้งซ้าย 4">
            <a:extLst>
              <a:ext uri="{FF2B5EF4-FFF2-40B4-BE49-F238E27FC236}">
                <a16:creationId xmlns:a16="http://schemas.microsoft.com/office/drawing/2014/main" id="{2C2EE966-1A32-9DA4-DC4C-5573B100BC60}"/>
              </a:ext>
            </a:extLst>
          </p:cNvPr>
          <p:cNvSpPr/>
          <p:nvPr/>
        </p:nvSpPr>
        <p:spPr>
          <a:xfrm>
            <a:off x="6633442" y="3946677"/>
            <a:ext cx="1296144" cy="720080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5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ผลการค้นหารูปภาพสำหรับ พื้นหลัง"/>
          <p:cNvSpPr>
            <a:spLocks noChangeAspect="1" noChangeArrowheads="1"/>
          </p:cNvSpPr>
          <p:nvPr/>
        </p:nvSpPr>
        <p:spPr bwMode="auto">
          <a:xfrm>
            <a:off x="254000" y="-15954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4348" name="Picture 12" descr="http://www.bloggang.com/data/plamaew/picture/1411200336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32" y="-71462"/>
            <a:ext cx="9144000" cy="6929462"/>
          </a:xfrm>
          <a:prstGeom prst="rect">
            <a:avLst/>
          </a:prstGeom>
          <a:noFill/>
        </p:spPr>
      </p:pic>
      <p:sp>
        <p:nvSpPr>
          <p:cNvPr id="1028" name="AutoShape 4" descr="ผลการค้นหารูปภาพสำหรับ รูปป้าย"/>
          <p:cNvSpPr>
            <a:spLocks noChangeAspect="1" noChangeArrowheads="1"/>
          </p:cNvSpPr>
          <p:nvPr/>
        </p:nvSpPr>
        <p:spPr bwMode="auto">
          <a:xfrm>
            <a:off x="254000" y="-159544"/>
            <a:ext cx="4064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-32" y="1500174"/>
            <a:ext cx="9144032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K  </a:t>
            </a:r>
            <a:r>
              <a:rPr lang="th-TH" sz="4400" dirty="0"/>
              <a:t>(</a:t>
            </a:r>
            <a:r>
              <a:rPr lang="en-US" sz="4400" dirty="0"/>
              <a:t>Know</a:t>
            </a:r>
            <a:r>
              <a:rPr lang="th-TH" sz="4400" dirty="0"/>
              <a:t>)  </a:t>
            </a:r>
            <a:r>
              <a:rPr lang="th-TH" sz="4000" dirty="0"/>
              <a:t>เป็นขั้นตรวจสอบประสบการณ์เดิมของนักเรียน</a:t>
            </a:r>
            <a:endParaRPr lang="th-TH" sz="4400" b="1" dirty="0"/>
          </a:p>
        </p:txBody>
      </p:sp>
      <p:sp>
        <p:nvSpPr>
          <p:cNvPr id="43" name="ลูกศรลง 42"/>
          <p:cNvSpPr/>
          <p:nvPr/>
        </p:nvSpPr>
        <p:spPr>
          <a:xfrm>
            <a:off x="3929058" y="1142984"/>
            <a:ext cx="1071570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0" y="2714620"/>
            <a:ext cx="914400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W </a:t>
            </a:r>
            <a:r>
              <a:rPr lang="th-TH" sz="3200" dirty="0"/>
              <a:t> (</a:t>
            </a:r>
            <a:r>
              <a:rPr lang="en-US" sz="3200" dirty="0"/>
              <a:t>Want  to  Know</a:t>
            </a:r>
            <a:r>
              <a:rPr lang="th-TH" sz="3200" b="1" dirty="0"/>
              <a:t>) เป็นการตั้งเป้าหมายในการอ่านว่าต้องการเรียนรู้อะไร  โดยตั้งคำถามจากเนื้อเรื่องที่ได้อ่าน</a:t>
            </a:r>
            <a:endParaRPr lang="en-US" sz="3600" b="1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3929066"/>
            <a:ext cx="914400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L  </a:t>
            </a:r>
            <a:r>
              <a:rPr lang="th-TH" sz="3200" dirty="0"/>
              <a:t>(</a:t>
            </a:r>
            <a:r>
              <a:rPr lang="en-US" sz="3200" dirty="0"/>
              <a:t>Learned</a:t>
            </a:r>
            <a:r>
              <a:rPr lang="th-TH" sz="3200" dirty="0"/>
              <a:t>) </a:t>
            </a:r>
            <a:r>
              <a:rPr lang="th-TH" sz="3200" b="1" dirty="0"/>
              <a:t>เป็นขั้นตอนที่นักเรียนสำรวจตัวเองว่าได้เรียนรู้อะไรบ้างโดยนักเรียนหาคำตอบที่ตัวเองตั้งไว้แล้วจดบันทึกสิ่งที่ตนได้เรียนรู้</a:t>
            </a:r>
            <a:endParaRPr lang="en-US" sz="3200" b="1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-32" y="5357826"/>
            <a:ext cx="914400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PLUS </a:t>
            </a:r>
            <a:r>
              <a:rPr lang="th-TH" sz="3200" b="1" dirty="0"/>
              <a:t>มีการเพิ่มการทำแผนภูมิรูปภาพความคิดและการสรุปของเรื่องราวต่างๆ  ที่อ่าน  เมื่อจบกระบวนการ  </a:t>
            </a:r>
            <a:r>
              <a:rPr lang="en-US" sz="3200" b="1" dirty="0"/>
              <a:t>KWL  </a:t>
            </a:r>
            <a:r>
              <a:rPr lang="th-TH" sz="3200" b="1" dirty="0"/>
              <a:t>แล้ว</a:t>
            </a:r>
            <a:endParaRPr lang="en-US" sz="3200" b="1" dirty="0"/>
          </a:p>
        </p:txBody>
      </p:sp>
      <p:sp>
        <p:nvSpPr>
          <p:cNvPr id="21" name="ลูกศรลง 20"/>
          <p:cNvSpPr/>
          <p:nvPr/>
        </p:nvSpPr>
        <p:spPr>
          <a:xfrm>
            <a:off x="3929058" y="2500306"/>
            <a:ext cx="1071570" cy="2762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ลูกศรลง 21"/>
          <p:cNvSpPr/>
          <p:nvPr/>
        </p:nvSpPr>
        <p:spPr>
          <a:xfrm>
            <a:off x="4000496" y="3714752"/>
            <a:ext cx="1071570" cy="2762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ลูกศรลง 22"/>
          <p:cNvSpPr/>
          <p:nvPr/>
        </p:nvSpPr>
        <p:spPr>
          <a:xfrm>
            <a:off x="4000496" y="5153036"/>
            <a:ext cx="1071570" cy="2762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362" name="Picture 2" descr="https://lh4.googleusercontent.com/-5y_I8_jYewo/VC50A8tlWRI/AAAAAAAABjk/0dqfoh8E6P8/w346-h349/10172674_719397661416609_7399295843321246400_n.jpg"/>
          <p:cNvPicPr>
            <a:picLocks noChangeAspect="1" noChangeArrowheads="1"/>
          </p:cNvPicPr>
          <p:nvPr/>
        </p:nvPicPr>
        <p:blipFill>
          <a:blip r:embed="rId3"/>
          <a:srcRect t="27937"/>
          <a:stretch>
            <a:fillRect/>
          </a:stretch>
        </p:blipFill>
        <p:spPr bwMode="auto">
          <a:xfrm>
            <a:off x="-71470" y="-142900"/>
            <a:ext cx="2357422" cy="172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ม้วนกระดาษแนวนอน 26"/>
          <p:cNvSpPr/>
          <p:nvPr/>
        </p:nvSpPr>
        <p:spPr>
          <a:xfrm>
            <a:off x="2071670" y="71414"/>
            <a:ext cx="7000924" cy="1214446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2329129" y="142852"/>
            <a:ext cx="6600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>
                <a:solidFill>
                  <a:schemeClr val="bg1"/>
                </a:solidFill>
              </a:rPr>
              <a:t>เทคนิค</a:t>
            </a:r>
            <a:r>
              <a:rPr lang="th-TH" sz="7200" b="1" dirty="0">
                <a:solidFill>
                  <a:schemeClr val="bg1"/>
                </a:solidFill>
              </a:rPr>
              <a:t> </a:t>
            </a:r>
            <a:r>
              <a:rPr lang="en-US" sz="7200" b="1" dirty="0">
                <a:solidFill>
                  <a:schemeClr val="bg1"/>
                </a:solidFill>
              </a:rPr>
              <a:t>KWL  PLUS</a:t>
            </a:r>
            <a:endParaRPr lang="th-TH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5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ผลการค้นหารูปภาพสำหรับ พื้นหลัง"/>
          <p:cNvSpPr>
            <a:spLocks noChangeAspect="1" noChangeArrowheads="1"/>
          </p:cNvSpPr>
          <p:nvPr/>
        </p:nvSpPr>
        <p:spPr bwMode="auto">
          <a:xfrm>
            <a:off x="254000" y="-15954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4348" name="Picture 12" descr="http://www.bloggang.com/data/plamaew/picture/1411200336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-47625"/>
            <a:ext cx="9144000" cy="6929462"/>
          </a:xfrm>
          <a:prstGeom prst="rect">
            <a:avLst/>
          </a:prstGeom>
          <a:noFill/>
        </p:spPr>
      </p:pic>
      <p:sp>
        <p:nvSpPr>
          <p:cNvPr id="1028" name="AutoShape 4" descr="ผลการค้นหารูปภาพสำหรับ รูปป้าย"/>
          <p:cNvSpPr>
            <a:spLocks noChangeAspect="1" noChangeArrowheads="1"/>
          </p:cNvSpPr>
          <p:nvPr/>
        </p:nvSpPr>
        <p:spPr bwMode="auto">
          <a:xfrm>
            <a:off x="254000" y="-159544"/>
            <a:ext cx="4064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3" name="ลูกศรลง 42"/>
          <p:cNvSpPr/>
          <p:nvPr/>
        </p:nvSpPr>
        <p:spPr>
          <a:xfrm>
            <a:off x="3863572" y="2285983"/>
            <a:ext cx="1071570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362" name="Picture 2" descr="https://lh4.googleusercontent.com/-5y_I8_jYewo/VC50A8tlWRI/AAAAAAAABjk/0dqfoh8E6P8/w346-h349/10172674_719397661416609_7399295843321246400_n.jpg"/>
          <p:cNvPicPr>
            <a:picLocks noChangeAspect="1" noChangeArrowheads="1"/>
          </p:cNvPicPr>
          <p:nvPr/>
        </p:nvPicPr>
        <p:blipFill>
          <a:blip r:embed="rId3"/>
          <a:srcRect t="27937"/>
          <a:stretch>
            <a:fillRect/>
          </a:stretch>
        </p:blipFill>
        <p:spPr bwMode="auto">
          <a:xfrm>
            <a:off x="2857488" y="4857760"/>
            <a:ext cx="2923258" cy="213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ม้วนกระดาษแนวนอน 26"/>
          <p:cNvSpPr/>
          <p:nvPr/>
        </p:nvSpPr>
        <p:spPr>
          <a:xfrm>
            <a:off x="940036" y="1515356"/>
            <a:ext cx="7000924" cy="978109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1930202" y="1608047"/>
            <a:ext cx="4997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chemeClr val="bg1"/>
                </a:solidFill>
              </a:rPr>
              <a:t>เทคนิค</a:t>
            </a:r>
            <a:r>
              <a:rPr lang="th-TH" sz="54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KWL  PLUS</a:t>
            </a:r>
            <a:endParaRPr lang="th-TH" sz="5400" b="1" dirty="0">
              <a:solidFill>
                <a:schemeClr val="bg1"/>
              </a:solidFill>
            </a:endParaRPr>
          </a:p>
        </p:txBody>
      </p:sp>
      <p:sp>
        <p:nvSpPr>
          <p:cNvPr id="16" name="ม้วนกระดาษแนวนอน 15"/>
          <p:cNvSpPr/>
          <p:nvPr/>
        </p:nvSpPr>
        <p:spPr>
          <a:xfrm>
            <a:off x="940035" y="636101"/>
            <a:ext cx="7000924" cy="1004113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/>
          </a:p>
        </p:txBody>
      </p:sp>
      <p:sp>
        <p:nvSpPr>
          <p:cNvPr id="17" name="TextBox 16"/>
          <p:cNvSpPr txBox="1"/>
          <p:nvPr/>
        </p:nvSpPr>
        <p:spPr>
          <a:xfrm>
            <a:off x="1547664" y="692696"/>
            <a:ext cx="6016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</a:rPr>
              <a:t>ชุดกิจกรรม</a:t>
            </a:r>
          </a:p>
        </p:txBody>
      </p:sp>
      <p:sp>
        <p:nvSpPr>
          <p:cNvPr id="24" name="ลูกศรลง 23"/>
          <p:cNvSpPr/>
          <p:nvPr/>
        </p:nvSpPr>
        <p:spPr>
          <a:xfrm>
            <a:off x="3767789" y="1425176"/>
            <a:ext cx="1345417" cy="2857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ม้วนกระดาษแนวนอน 24"/>
          <p:cNvSpPr/>
          <p:nvPr/>
        </p:nvSpPr>
        <p:spPr>
          <a:xfrm>
            <a:off x="928662" y="2484774"/>
            <a:ext cx="7000924" cy="1015663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TextBox 25"/>
          <p:cNvSpPr txBox="1"/>
          <p:nvPr/>
        </p:nvSpPr>
        <p:spPr>
          <a:xfrm>
            <a:off x="1644701" y="2564904"/>
            <a:ext cx="5591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 err="1">
                <a:solidFill>
                  <a:schemeClr val="bg1"/>
                </a:solidFill>
              </a:rPr>
              <a:t>บูรณา</a:t>
            </a:r>
            <a:r>
              <a:rPr lang="th-TH" sz="5400" b="1" dirty="0">
                <a:solidFill>
                  <a:schemeClr val="bg1"/>
                </a:solidFill>
              </a:rPr>
              <a:t>การหลักสูตรท้องถิ่น</a:t>
            </a:r>
            <a:endParaRPr lang="th-TH" sz="4800" b="1" dirty="0">
              <a:solidFill>
                <a:schemeClr val="bg1"/>
              </a:solidFill>
            </a:endParaRPr>
          </a:p>
        </p:txBody>
      </p:sp>
      <p:sp>
        <p:nvSpPr>
          <p:cNvPr id="29" name="แผนผังลําดับงาน: กระบวนการสำรอง 28"/>
          <p:cNvSpPr/>
          <p:nvPr/>
        </p:nvSpPr>
        <p:spPr>
          <a:xfrm>
            <a:off x="0" y="3643314"/>
            <a:ext cx="9144000" cy="12858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/>
              <a:t>พัฒนาชุดกิจกรรมพัฒนาการอ่านคิดวิเคราะห์  โดยใช้เทคนิค </a:t>
            </a:r>
            <a:r>
              <a:rPr lang="en-US" sz="4000" b="1" dirty="0"/>
              <a:t>KWL  PLUS </a:t>
            </a:r>
            <a:r>
              <a:rPr lang="th-TH" sz="4000" b="1" dirty="0"/>
              <a:t>สำหรับนักเรียน</a:t>
            </a:r>
            <a:r>
              <a:rPr lang="th-TH" sz="4000" b="1" dirty="0" err="1"/>
              <a:t>ชั้นป.</a:t>
            </a:r>
            <a:r>
              <a:rPr lang="th-TH" sz="4000" b="1" dirty="0"/>
              <a:t>4</a:t>
            </a:r>
          </a:p>
        </p:txBody>
      </p:sp>
      <p:sp>
        <p:nvSpPr>
          <p:cNvPr id="31" name="ลูกศรลง 30"/>
          <p:cNvSpPr/>
          <p:nvPr/>
        </p:nvSpPr>
        <p:spPr>
          <a:xfrm>
            <a:off x="3714744" y="3357562"/>
            <a:ext cx="1345417" cy="28575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2ADBE663-A408-ACA3-15D0-7BA87E41C53D}"/>
              </a:ext>
            </a:extLst>
          </p:cNvPr>
          <p:cNvSpPr/>
          <p:nvPr/>
        </p:nvSpPr>
        <p:spPr>
          <a:xfrm>
            <a:off x="740932" y="16549"/>
            <a:ext cx="7376381" cy="69012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75472E8-3BF8-E8EF-BFF6-F20B006FB759}"/>
              </a:ext>
            </a:extLst>
          </p:cNvPr>
          <p:cNvSpPr txBox="1"/>
          <p:nvPr/>
        </p:nvSpPr>
        <p:spPr>
          <a:xfrm>
            <a:off x="1052928" y="25015"/>
            <a:ext cx="6692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ความสำคัญของนวัตกรรมที่นำมาใช้</a:t>
            </a:r>
          </a:p>
        </p:txBody>
      </p:sp>
    </p:spTree>
    <p:extLst>
      <p:ext uri="{BB962C8B-B14F-4D97-AF65-F5344CB8AC3E}">
        <p14:creationId xmlns:p14="http://schemas.microsoft.com/office/powerpoint/2010/main" val="215735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" name="Picture 2" descr="http://www.darveshtv.com/wp-content/uploads/2015/02/blue_background_abstract_hd_wallpapers.jpg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40000"/>
          </a:blip>
          <a:srcRect l="55174" b="11689"/>
          <a:stretch/>
        </p:blipFill>
        <p:spPr bwMode="auto">
          <a:xfrm>
            <a:off x="0" y="-214338"/>
            <a:ext cx="9144000" cy="7108033"/>
          </a:xfrm>
          <a:prstGeom prst="rect">
            <a:avLst/>
          </a:prstGeom>
          <a:noFill/>
        </p:spPr>
      </p:pic>
      <p:sp>
        <p:nvSpPr>
          <p:cNvPr id="7" name="มนมุมสี่เหลี่ยมด้านทแยงมุม 6"/>
          <p:cNvSpPr/>
          <p:nvPr/>
        </p:nvSpPr>
        <p:spPr>
          <a:xfrm>
            <a:off x="0" y="-171400"/>
            <a:ext cx="9144000" cy="100010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/>
              <a:t>วัตถุประสงค์และเป้าหมายของการดำเนินการ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1115423"/>
            <a:ext cx="82894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th-TH" b="1" dirty="0">
                <a:solidFill>
                  <a:schemeClr val="bg1"/>
                </a:solidFill>
              </a:rPr>
              <a:t> </a:t>
            </a:r>
            <a:r>
              <a:rPr lang="th-TH" sz="3200" b="1" dirty="0">
                <a:solidFill>
                  <a:schemeClr val="bg1"/>
                </a:solidFill>
              </a:rPr>
              <a:t>1</a:t>
            </a:r>
            <a:r>
              <a:rPr lang="th-TH" b="1" dirty="0">
                <a:solidFill>
                  <a:schemeClr val="bg1"/>
                </a:solidFill>
              </a:rPr>
              <a:t>. </a:t>
            </a:r>
            <a:r>
              <a:rPr lang="th-TH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เพื่อนำผลการวิเคราะห์การทดสอบระดับชาติ</a:t>
            </a:r>
            <a:r>
              <a:rPr lang="en-US" sz="360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 O-NET </a:t>
            </a:r>
            <a:r>
              <a:rPr lang="th-TH" sz="360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กลุ่มสาระ</a:t>
            </a:r>
          </a:p>
          <a:p>
            <a:pPr marL="742950" indent="-742950"/>
            <a:r>
              <a:rPr lang="th-TH" sz="3600" dirty="0">
                <a:solidFill>
                  <a:schemeClr val="bg1"/>
                </a:solidFill>
                <a:latin typeface="TH SarabunIT๙" panose="020B0500040200020003" pitchFamily="34" charset="-34"/>
                <a:ea typeface="Times New Roman" panose="02020603050405020304" pitchFamily="18" charset="0"/>
              </a:rPr>
              <a:t>     </a:t>
            </a:r>
            <a:r>
              <a:rPr lang="th-TH" sz="360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การเรียนรู้ภาษาไทยมาพัฒนายกระดับผลสัมฤทธิ์ทางการเรียน</a:t>
            </a:r>
          </a:p>
          <a:p>
            <a:pPr marL="742950" indent="-742950"/>
            <a:r>
              <a:rPr lang="th-TH" sz="3600" dirty="0">
                <a:solidFill>
                  <a:schemeClr val="bg1"/>
                </a:solidFill>
                <a:latin typeface="TH SarabunIT๙" panose="020B0500040200020003" pitchFamily="34" charset="-34"/>
                <a:ea typeface="Times New Roman" panose="02020603050405020304" pitchFamily="18" charset="0"/>
              </a:rPr>
              <a:t>     </a:t>
            </a:r>
            <a:r>
              <a:rPr lang="th-TH" sz="360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กลุ่มสาระการเรียนรู้ภาษาไทย 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915" y="2869749"/>
            <a:ext cx="7888698" cy="2048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2</a:t>
            </a:r>
            <a:r>
              <a:rPr lang="th-TH" b="1" dirty="0">
                <a:solidFill>
                  <a:schemeClr val="bg1"/>
                </a:solidFill>
              </a:rPr>
              <a:t>. </a:t>
            </a:r>
            <a:r>
              <a:rPr lang="th-TH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เพื่อพัฒนาความสามารถในการอ่านคิดวิเคราะห์ของนักเรียน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 โดยใช้ชุดกิจกรรมพัฒนาทักษะการอ่านคิดวิเคราะห์  โดยใช้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  เทคนิค </a:t>
            </a:r>
            <a:r>
              <a:rPr lang="en-US" sz="360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KWL  PLUS  </a:t>
            </a:r>
            <a:r>
              <a:rPr lang="th-TH" sz="360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สำหรับนักเรียน  ชั้นประถมศึกษาปีที่ 6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94AB305E-9931-26AD-173E-BCEA2DFF11C6}"/>
              </a:ext>
            </a:extLst>
          </p:cNvPr>
          <p:cNvSpPr txBox="1"/>
          <p:nvPr/>
        </p:nvSpPr>
        <p:spPr>
          <a:xfrm>
            <a:off x="488088" y="4844929"/>
            <a:ext cx="79319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3</a:t>
            </a:r>
            <a:r>
              <a:rPr lang="th-TH" b="1" dirty="0">
                <a:solidFill>
                  <a:schemeClr val="bg1"/>
                </a:solidFill>
              </a:rPr>
              <a:t>. </a:t>
            </a:r>
            <a:r>
              <a:rPr lang="th-TH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เพื่อประเมินความพึงพอใจของนักเรียนชั้นประถมศึกษาปีที่ 6  </a:t>
            </a:r>
          </a:p>
          <a:p>
            <a:r>
              <a:rPr lang="th-TH" sz="3600" dirty="0">
                <a:solidFill>
                  <a:schemeClr val="bg1"/>
                </a:solidFill>
                <a:ea typeface="Times New Roman" panose="02020603050405020304" pitchFamily="18" charset="0"/>
                <a:cs typeface="TH SarabunIT๙" panose="020B0500040200020003" pitchFamily="34" charset="-34"/>
              </a:rPr>
              <a:t>   </a:t>
            </a:r>
            <a:r>
              <a:rPr lang="th-TH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ต่อการใช้ชุดกิจกรรมพัฒนาทักษะการอ่านคิดวิเคราะห์  </a:t>
            </a:r>
          </a:p>
          <a:p>
            <a:r>
              <a:rPr lang="th-TH" sz="3600" dirty="0">
                <a:solidFill>
                  <a:schemeClr val="bg1"/>
                </a:solidFill>
                <a:ea typeface="Times New Roman" panose="02020603050405020304" pitchFamily="18" charset="0"/>
                <a:cs typeface="TH SarabunIT๙" panose="020B0500040200020003" pitchFamily="34" charset="-34"/>
              </a:rPr>
              <a:t>   </a:t>
            </a:r>
            <a:r>
              <a:rPr lang="th-TH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โดยใช้เทคนิค </a:t>
            </a:r>
            <a:r>
              <a:rPr lang="en-US" sz="3600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KWL  PLUS</a:t>
            </a:r>
            <a:r>
              <a:rPr lang="en-US" sz="3600" b="1" dirty="0">
                <a:solidFill>
                  <a:schemeClr val="bg1"/>
                </a:solidFill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448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2" descr="http://www.darveshtv.com/wp-content/uploads/2015/02/blue_background_abstract_hd_wallpapers.jpg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40000"/>
          </a:blip>
          <a:srcRect l="55174" t="4225" b="11689"/>
          <a:stretch/>
        </p:blipFill>
        <p:spPr bwMode="auto">
          <a:xfrm>
            <a:off x="0" y="-214338"/>
            <a:ext cx="9144000" cy="7108033"/>
          </a:xfrm>
          <a:prstGeom prst="rect">
            <a:avLst/>
          </a:prstGeom>
          <a:noFill/>
        </p:spPr>
      </p:pic>
      <p:sp>
        <p:nvSpPr>
          <p:cNvPr id="7" name="มนมุมสี่เหลี่ยมด้านทแยงมุม 6"/>
          <p:cNvSpPr/>
          <p:nvPr/>
        </p:nvSpPr>
        <p:spPr>
          <a:xfrm>
            <a:off x="0" y="-214338"/>
            <a:ext cx="9144000" cy="100010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/>
              <a:t>วิธีการดำเนินงาน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1500174"/>
            <a:ext cx="8558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</a:rPr>
              <a:t>ผู้สอนได้วางแผนพัฒนาการอ่านคิดวิเคราะห์ของนักเรียน ในกลุ่มสาระภาษาไทย โดยใช้วงจรคุณภาพ (</a:t>
            </a:r>
            <a:r>
              <a:rPr lang="en-US" b="1" dirty="0">
                <a:solidFill>
                  <a:schemeClr val="bg1"/>
                </a:solidFill>
              </a:rPr>
              <a:t>PDCA</a:t>
            </a:r>
            <a:r>
              <a:rPr lang="th-TH" sz="3600" b="1" dirty="0">
                <a:solidFill>
                  <a:schemeClr val="bg1"/>
                </a:solidFill>
              </a:rPr>
              <a:t>)  ของ</a:t>
            </a:r>
            <a:r>
              <a:rPr lang="th-TH" sz="3600" b="1" dirty="0" err="1">
                <a:solidFill>
                  <a:schemeClr val="bg1"/>
                </a:solidFill>
              </a:rPr>
              <a:t>เดม</a:t>
            </a:r>
            <a:r>
              <a:rPr lang="th-TH" sz="3600" b="1" dirty="0">
                <a:solidFill>
                  <a:schemeClr val="bg1"/>
                </a:solidFill>
              </a:rPr>
              <a:t>มิ่ง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58" y="3000372"/>
            <a:ext cx="8438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  </a:t>
            </a:r>
            <a:r>
              <a:rPr lang="th-TH" sz="3600" b="1" dirty="0">
                <a:solidFill>
                  <a:schemeClr val="bg1"/>
                </a:solidFill>
              </a:rPr>
              <a:t>(</a:t>
            </a:r>
            <a:r>
              <a:rPr lang="en-US" sz="3600" b="1" dirty="0">
                <a:solidFill>
                  <a:schemeClr val="bg1"/>
                </a:solidFill>
              </a:rPr>
              <a:t>Plan</a:t>
            </a:r>
            <a:r>
              <a:rPr lang="th-TH" sz="3600" b="1" dirty="0">
                <a:solidFill>
                  <a:schemeClr val="bg1"/>
                </a:solidFill>
              </a:rPr>
              <a:t>)  การวางระบบ เป็นการกำหนดขั้นตอนการทำงาน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158" y="3571876"/>
            <a:ext cx="6710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  </a:t>
            </a:r>
            <a:r>
              <a:rPr lang="th-TH" sz="3600" b="1" dirty="0">
                <a:solidFill>
                  <a:schemeClr val="bg1"/>
                </a:solidFill>
              </a:rPr>
              <a:t>(</a:t>
            </a:r>
            <a:r>
              <a:rPr lang="en-US" sz="3600" b="1" dirty="0">
                <a:solidFill>
                  <a:schemeClr val="bg1"/>
                </a:solidFill>
              </a:rPr>
              <a:t>Do</a:t>
            </a:r>
            <a:r>
              <a:rPr lang="th-TH" sz="3600" b="1" dirty="0">
                <a:solidFill>
                  <a:schemeClr val="bg1"/>
                </a:solidFill>
              </a:rPr>
              <a:t>)  การปฏิบัติตามขั้นตอนที่ได้วางแผนไว้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158" y="4143380"/>
            <a:ext cx="7253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  </a:t>
            </a:r>
            <a:r>
              <a:rPr lang="th-TH" sz="3600" b="1" dirty="0">
                <a:solidFill>
                  <a:schemeClr val="bg1"/>
                </a:solidFill>
              </a:rPr>
              <a:t>(</a:t>
            </a:r>
            <a:r>
              <a:rPr lang="en-US" sz="3600" b="1" dirty="0">
                <a:solidFill>
                  <a:schemeClr val="bg1"/>
                </a:solidFill>
              </a:rPr>
              <a:t>Check</a:t>
            </a:r>
            <a:r>
              <a:rPr lang="th-TH" sz="3600" b="1" dirty="0">
                <a:solidFill>
                  <a:schemeClr val="bg1"/>
                </a:solidFill>
              </a:rPr>
              <a:t>)  ดำเนินการประเมินผลอย่างเป็นระบบ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1158" y="4643446"/>
            <a:ext cx="8667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  </a:t>
            </a:r>
            <a:r>
              <a:rPr lang="th-TH" sz="3600" b="1" dirty="0">
                <a:solidFill>
                  <a:schemeClr val="bg1"/>
                </a:solidFill>
              </a:rPr>
              <a:t>(</a:t>
            </a:r>
            <a:r>
              <a:rPr lang="en-US" sz="3600" b="1" dirty="0">
                <a:solidFill>
                  <a:schemeClr val="bg1"/>
                </a:solidFill>
              </a:rPr>
              <a:t>Action</a:t>
            </a:r>
            <a:r>
              <a:rPr lang="th-TH" sz="3600" b="1" dirty="0">
                <a:solidFill>
                  <a:schemeClr val="bg1"/>
                </a:solidFill>
              </a:rPr>
              <a:t>)  จัดทำเป็นรายงาน เพื่อนำผลมาปรับปรุงพัฒนา</a:t>
            </a:r>
          </a:p>
        </p:txBody>
      </p:sp>
      <p:pic>
        <p:nvPicPr>
          <p:cNvPr id="16" name="Picture 10" descr="https://encrypted-tbn3.gstatic.com/images?q=tbn:ANd9GcTujPFt8m5un_6rmDJCkCpVMCnixuorpiIVoFK7OXvpXV64Cx3GyQ"/>
          <p:cNvPicPr>
            <a:picLocks noChangeAspect="1" noChangeArrowheads="1"/>
          </p:cNvPicPr>
          <p:nvPr/>
        </p:nvPicPr>
        <p:blipFill>
          <a:blip r:embed="rId3"/>
          <a:srcRect t="33334"/>
          <a:stretch>
            <a:fillRect/>
          </a:stretch>
        </p:blipFill>
        <p:spPr bwMode="auto">
          <a:xfrm>
            <a:off x="2000232" y="5357826"/>
            <a:ext cx="5143536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2911576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1092</Words>
  <Application>Microsoft Office PowerPoint</Application>
  <PresentationFormat>นำเสนอทางหน้าจอ (4:3)</PresentationFormat>
  <Paragraphs>214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4" baseType="lpstr">
      <vt:lpstr>_Layiji MaHaNiYom V 1.2</vt:lpstr>
      <vt:lpstr>Arial</vt:lpstr>
      <vt:lpstr>Calibri</vt:lpstr>
      <vt:lpstr>TH SarabunIT๙</vt:lpstr>
      <vt:lpstr>Times New Roman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FFC</dc:creator>
  <cp:lastModifiedBy>acer</cp:lastModifiedBy>
  <cp:revision>39</cp:revision>
  <dcterms:created xsi:type="dcterms:W3CDTF">2015-09-09T13:07:42Z</dcterms:created>
  <dcterms:modified xsi:type="dcterms:W3CDTF">2024-07-13T13:35:18Z</dcterms:modified>
</cp:coreProperties>
</file>